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2" r:id="rId6"/>
    <p:sldId id="263" r:id="rId7"/>
    <p:sldId id="264" r:id="rId8"/>
    <p:sldId id="265" r:id="rId9"/>
    <p:sldId id="266" r:id="rId10"/>
    <p:sldId id="267" r:id="rId11"/>
    <p:sldId id="268" r:id="rId12"/>
    <p:sldId id="269" r:id="rId13"/>
    <p:sldId id="270" r:id="rId14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0" d="100"/>
          <a:sy n="40" d="100"/>
        </p:scale>
        <p:origin x="-136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14 Rectángulo redondeado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9 Rectángulo redondeado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4 Título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0" name="19 Subtítulo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19" name="18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11" name="10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13 Rectángulo redondeado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10 Rectángulo redondeado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Rectángulo redondeado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14 Rectángulo redondeado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10 Redondear rectángulo de esquina sencilla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s-ES" smtClean="0"/>
              <a:t>Haga clic en el icono para agregar una imagen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Rectángulo redondeado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8 Rectángulo redondeado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12 Marcador de título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25" name="24 Marcador de fecha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6FCB4B5A-CB9A-49EF-B75A-1EB94281F4D7}" type="datetimeFigureOut">
              <a:rPr lang="es-ES" smtClean="0"/>
              <a:pPr/>
              <a:t>27/06/2011</a:t>
            </a:fld>
            <a:endParaRPr lang="es-ES"/>
          </a:p>
        </p:txBody>
      </p:sp>
      <p:sp>
        <p:nvSpPr>
          <p:cNvPr id="18" name="17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01326C67-448C-457B-947E-A925DADF0EAF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3568" y="332657"/>
            <a:ext cx="7774632" cy="2736304"/>
          </a:xfrm>
        </p:spPr>
        <p:txBody>
          <a:bodyPr>
            <a:normAutofit fontScale="90000"/>
          </a:bodyPr>
          <a:lstStyle/>
          <a:p>
            <a:pPr algn="ctr"/>
            <a:r>
              <a:rPr lang="es-ES" dirty="0" smtClean="0"/>
              <a:t>SEMINARIO DE DICCIÓN</a:t>
            </a:r>
            <a:br>
              <a:rPr lang="es-ES" dirty="0" smtClean="0"/>
            </a:br>
            <a:r>
              <a:rPr lang="es-ES" dirty="0" smtClean="0"/>
              <a:t>ENFOQUE SOCIOLÓGICO, FONÉTICO Y FONOLÓGICO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187624" y="4509120"/>
            <a:ext cx="7128792" cy="1728192"/>
          </a:xfrm>
        </p:spPr>
        <p:txBody>
          <a:bodyPr>
            <a:normAutofit/>
          </a:bodyPr>
          <a:lstStyle/>
          <a:p>
            <a:pPr algn="r"/>
            <a:r>
              <a:rPr lang="es-ES" sz="3600" dirty="0" smtClean="0">
                <a:latin typeface="Bauhaus 93" pitchFamily="82" charset="0"/>
              </a:rPr>
              <a:t>FACILITADORA: </a:t>
            </a:r>
            <a:r>
              <a:rPr lang="es-ES" sz="3600" i="1" dirty="0" err="1" smtClean="0">
                <a:latin typeface="Bauhaus 93" pitchFamily="82" charset="0"/>
              </a:rPr>
              <a:t>Prf</a:t>
            </a:r>
            <a:r>
              <a:rPr lang="es-ES" sz="3600" i="1" dirty="0" smtClean="0">
                <a:latin typeface="Bauhaus 93" pitchFamily="82" charset="0"/>
              </a:rPr>
              <a:t>/</a:t>
            </a:r>
            <a:r>
              <a:rPr lang="es-ES" sz="3600" i="1" dirty="0" err="1" smtClean="0">
                <a:latin typeface="Bauhaus 93" pitchFamily="82" charset="0"/>
              </a:rPr>
              <a:t>Espc</a:t>
            </a:r>
            <a:r>
              <a:rPr lang="es-ES" sz="3600" i="1" dirty="0" smtClean="0">
                <a:latin typeface="Bauhaus 93" pitchFamily="82" charset="0"/>
              </a:rPr>
              <a:t>.</a:t>
            </a:r>
          </a:p>
          <a:p>
            <a:pPr algn="r"/>
            <a:r>
              <a:rPr lang="es-ES" sz="3600" dirty="0" smtClean="0">
                <a:latin typeface="Bauhaus 93" pitchFamily="82" charset="0"/>
              </a:rPr>
              <a:t> VICENTA NARDULLI DE RAMIREZ</a:t>
            </a:r>
            <a:endParaRPr lang="es-ES" sz="3600" dirty="0">
              <a:latin typeface="Bauhaus 93" pitchFamily="82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548681"/>
            <a:ext cx="7772400" cy="936103"/>
          </a:xfrm>
        </p:spPr>
        <p:txBody>
          <a:bodyPr/>
          <a:lstStyle/>
          <a:p>
            <a:r>
              <a:rPr lang="es-ES" dirty="0" smtClean="0"/>
              <a:t>VICIOS EN LA DICCION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1412776"/>
            <a:ext cx="6400800" cy="5445224"/>
          </a:xfrm>
        </p:spPr>
        <p:txBody>
          <a:bodyPr>
            <a:normAutofit/>
          </a:bodyPr>
          <a:lstStyle/>
          <a:p>
            <a:r>
              <a:rPr lang="es-ES" b="1" dirty="0" smtClean="0"/>
              <a:t>METAPLASMOS</a:t>
            </a:r>
            <a:endParaRPr lang="es-ES" dirty="0" smtClean="0"/>
          </a:p>
          <a:p>
            <a:r>
              <a:rPr lang="es-ES" dirty="0" smtClean="0"/>
              <a:t> Consiste en adicionar o quitar sonidos a las palabras y se da en las siguientes formas:</a:t>
            </a:r>
          </a:p>
          <a:p>
            <a:endParaRPr lang="es-ES" dirty="0" smtClean="0"/>
          </a:p>
          <a:p>
            <a:pPr marL="514350" indent="-514350">
              <a:buAutoNum type="alphaLcParenR"/>
            </a:pPr>
            <a:r>
              <a:rPr lang="es-ES" dirty="0" smtClean="0"/>
              <a:t>APÓCOPE:</a:t>
            </a:r>
          </a:p>
          <a:p>
            <a:pPr marL="514350" indent="-514350">
              <a:buAutoNum type="alphaLcParenR"/>
            </a:pPr>
            <a:r>
              <a:rPr lang="es-ES" dirty="0" smtClean="0"/>
              <a:t> Consistente en la supresión de sonidos al final de una palabra.</a:t>
            </a:r>
          </a:p>
          <a:p>
            <a:r>
              <a:rPr lang="es-ES" dirty="0" smtClean="0"/>
              <a:t>Ejemplos: </a:t>
            </a:r>
          </a:p>
          <a:p>
            <a:r>
              <a:rPr lang="es-ES" i="1" dirty="0" err="1" smtClean="0"/>
              <a:t>Fuimo</a:t>
            </a:r>
            <a:r>
              <a:rPr lang="es-ES" i="1" dirty="0" smtClean="0"/>
              <a:t> por Fuimos</a:t>
            </a:r>
            <a:br>
              <a:rPr lang="es-ES" i="1" dirty="0" smtClean="0"/>
            </a:br>
            <a:r>
              <a:rPr lang="es-ES" i="1" dirty="0" err="1" smtClean="0"/>
              <a:t>Ciudá</a:t>
            </a:r>
            <a:r>
              <a:rPr lang="es-ES" i="1" dirty="0" smtClean="0"/>
              <a:t> por Ciudad </a:t>
            </a:r>
            <a:br>
              <a:rPr lang="es-ES" i="1" dirty="0" smtClean="0"/>
            </a:br>
            <a:r>
              <a:rPr lang="es-ES" i="1" dirty="0" err="1" smtClean="0"/>
              <a:t>Caridá</a:t>
            </a:r>
            <a:r>
              <a:rPr lang="es-ES" i="1" dirty="0" smtClean="0"/>
              <a:t> por Caridad</a:t>
            </a:r>
            <a:br>
              <a:rPr lang="es-ES" i="1" dirty="0" smtClean="0"/>
            </a:br>
            <a:r>
              <a:rPr lang="es-ES" i="1" dirty="0" smtClean="0"/>
              <a:t>Guille de Guillermina</a:t>
            </a:r>
            <a:br>
              <a:rPr lang="es-ES" i="1" dirty="0" smtClean="0"/>
            </a:br>
            <a:r>
              <a:rPr lang="es-ES" i="1" dirty="0" smtClean="0"/>
              <a:t>Mari de María</a:t>
            </a:r>
            <a:br>
              <a:rPr lang="es-ES" i="1" dirty="0" smtClean="0"/>
            </a:br>
            <a:r>
              <a:rPr lang="es-ES" i="1" dirty="0" err="1" smtClean="0"/>
              <a:t>Jóse</a:t>
            </a:r>
            <a:r>
              <a:rPr lang="es-ES" i="1" dirty="0" smtClean="0"/>
              <a:t> de Josefina</a:t>
            </a:r>
            <a:endParaRPr lang="es-ES" dirty="0" smtClean="0"/>
          </a:p>
          <a:p>
            <a:endParaRPr lang="es-ES" i="1" dirty="0" smtClean="0"/>
          </a:p>
          <a:p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VICIOS…..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s-ES" b="1" dirty="0" smtClean="0"/>
              <a:t>b) </a:t>
            </a:r>
            <a:r>
              <a:rPr lang="es-ES" dirty="0" smtClean="0"/>
              <a:t>PARAGOGUE:</a:t>
            </a:r>
          </a:p>
          <a:p>
            <a:pPr>
              <a:buNone/>
            </a:pPr>
            <a:r>
              <a:rPr lang="es-ES" dirty="0" smtClean="0"/>
              <a:t> Consiste en la adición de sonidos al final de vocablos.</a:t>
            </a:r>
          </a:p>
          <a:p>
            <a:pPr>
              <a:buNone/>
            </a:pPr>
            <a:r>
              <a:rPr lang="es-ES" dirty="0" smtClean="0"/>
              <a:t>Ejemplos</a:t>
            </a:r>
            <a:r>
              <a:rPr lang="es-ES" dirty="0" smtClean="0"/>
              <a:t>:</a:t>
            </a:r>
          </a:p>
          <a:p>
            <a:pPr algn="ctr">
              <a:buNone/>
            </a:pPr>
            <a:endParaRPr lang="es-ES" dirty="0" smtClean="0"/>
          </a:p>
          <a:p>
            <a:pPr algn="ctr">
              <a:buNone/>
            </a:pPr>
            <a:r>
              <a:rPr lang="es-ES" i="1" dirty="0" err="1" smtClean="0"/>
              <a:t>Nadien</a:t>
            </a:r>
            <a:r>
              <a:rPr lang="es-ES" i="1" dirty="0" smtClean="0"/>
              <a:t> por </a:t>
            </a:r>
            <a:r>
              <a:rPr lang="es-ES" i="1" dirty="0" smtClean="0"/>
              <a:t>nadie</a:t>
            </a:r>
            <a:r>
              <a:rPr lang="es-ES" i="1" dirty="0" smtClean="0"/>
              <a:t/>
            </a:r>
            <a:br>
              <a:rPr lang="es-ES" i="1" dirty="0" smtClean="0"/>
            </a:br>
            <a:r>
              <a:rPr lang="es-ES" i="1" dirty="0" smtClean="0"/>
              <a:t>Ningunos por ninguno</a:t>
            </a:r>
            <a:br>
              <a:rPr lang="es-ES" i="1" dirty="0" smtClean="0"/>
            </a:br>
            <a:r>
              <a:rPr lang="es-ES" i="1" dirty="0" smtClean="0"/>
              <a:t>Gentes por gente</a:t>
            </a:r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MAS VICIOS…..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s-ES" b="1" dirty="0" smtClean="0"/>
              <a:t>c)</a:t>
            </a:r>
            <a:r>
              <a:rPr lang="es-ES" dirty="0" smtClean="0"/>
              <a:t> PRÓTESIS. </a:t>
            </a:r>
          </a:p>
          <a:p>
            <a:pPr>
              <a:buNone/>
            </a:pPr>
            <a:r>
              <a:rPr lang="es-ES" dirty="0" smtClean="0"/>
              <a:t>Se llama así al metaplasmo que se origina al agregar uno o varios sonidos al inicio de palabras.</a:t>
            </a:r>
          </a:p>
          <a:p>
            <a:pPr>
              <a:buNone/>
            </a:pPr>
            <a:r>
              <a:rPr lang="es-ES" dirty="0" smtClean="0"/>
              <a:t>Ejemplos:</a:t>
            </a:r>
          </a:p>
          <a:p>
            <a:pPr algn="ctr">
              <a:buNone/>
            </a:pPr>
            <a:r>
              <a:rPr lang="es-ES" i="1" dirty="0" smtClean="0"/>
              <a:t/>
            </a:r>
            <a:br>
              <a:rPr lang="es-ES" i="1" dirty="0" smtClean="0"/>
            </a:br>
            <a:r>
              <a:rPr lang="es-ES" i="1" dirty="0" smtClean="0"/>
              <a:t>Asegún por según</a:t>
            </a:r>
            <a:br>
              <a:rPr lang="es-ES" i="1" dirty="0" smtClean="0"/>
            </a:br>
            <a:r>
              <a:rPr lang="es-ES" i="1" dirty="0" smtClean="0"/>
              <a:t>Arrempujar por empujar</a:t>
            </a:r>
            <a:br>
              <a:rPr lang="es-ES" i="1" dirty="0" smtClean="0"/>
            </a:br>
            <a:r>
              <a:rPr lang="es-ES" i="1" dirty="0" smtClean="0"/>
              <a:t>Desapartar por apartar</a:t>
            </a:r>
            <a:br>
              <a:rPr lang="es-ES" i="1" dirty="0" smtClean="0"/>
            </a:br>
            <a:r>
              <a:rPr lang="es-ES" i="1" dirty="0" smtClean="0"/>
              <a:t>Aguardar por guardar</a:t>
            </a:r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SIGUEN LOS VICIOS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001419"/>
          </a:xfrm>
        </p:spPr>
        <p:txBody>
          <a:bodyPr>
            <a:normAutofit/>
          </a:bodyPr>
          <a:lstStyle/>
          <a:p>
            <a:pPr>
              <a:buNone/>
            </a:pPr>
            <a:endParaRPr lang="es-ES" dirty="0" smtClean="0"/>
          </a:p>
          <a:p>
            <a:pPr>
              <a:buNone/>
            </a:pPr>
            <a:r>
              <a:rPr lang="es-ES" b="1" dirty="0" smtClean="0"/>
              <a:t>MONOTONÍA</a:t>
            </a:r>
            <a:endParaRPr lang="es-ES" dirty="0" smtClean="0"/>
          </a:p>
          <a:p>
            <a:pPr>
              <a:buNone/>
            </a:pPr>
            <a:r>
              <a:rPr lang="es-ES" dirty="0" smtClean="0"/>
              <a:t> Se repiten constantemente una o más palabras. </a:t>
            </a:r>
          </a:p>
          <a:p>
            <a:pPr>
              <a:buNone/>
            </a:pPr>
            <a:r>
              <a:rPr lang="es-ES" dirty="0" smtClean="0"/>
              <a:t>Ejemplos:</a:t>
            </a:r>
          </a:p>
          <a:p>
            <a:pPr algn="just">
              <a:buNone/>
            </a:pPr>
            <a:r>
              <a:rPr lang="es-ES" i="1" dirty="0" smtClean="0"/>
              <a:t>Fernando tardó mucho en iniciar otra vez porque no tenía dinero porque no trabajaba porque no encontraba trabajo.</a:t>
            </a:r>
            <a:r>
              <a:rPr lang="es-ES" dirty="0" smtClean="0"/>
              <a:t> </a:t>
            </a:r>
          </a:p>
          <a:p>
            <a:endParaRPr lang="es-E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54162"/>
          </a:xfrm>
        </p:spPr>
        <p:txBody>
          <a:bodyPr>
            <a:normAutofit fontScale="90000"/>
          </a:bodyPr>
          <a:lstStyle/>
          <a:p>
            <a:r>
              <a:rPr lang="es-ES" dirty="0" smtClean="0"/>
              <a:t>ENFOQUE LINGÜÍSTICO DE</a:t>
            </a:r>
            <a:br>
              <a:rPr lang="es-ES" dirty="0" smtClean="0"/>
            </a:br>
            <a:r>
              <a:rPr lang="es-ES" dirty="0" smtClean="0"/>
              <a:t>LA DICCIÓN.</a:t>
            </a:r>
            <a:br>
              <a:rPr lang="es-ES" dirty="0" smtClean="0"/>
            </a:br>
            <a:r>
              <a:rPr lang="es-ES" dirty="0" smtClean="0"/>
              <a:t>NOCIONES BASICAS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916832"/>
            <a:ext cx="8229600" cy="4209331"/>
          </a:xfrm>
        </p:spPr>
        <p:txBody>
          <a:bodyPr>
            <a:normAutofit lnSpcReduction="10000"/>
          </a:bodyPr>
          <a:lstStyle/>
          <a:p>
            <a:r>
              <a:rPr lang="es-ES" dirty="0" smtClean="0"/>
              <a:t>FONÉTICA: Estudio de las características físicas de los sonidos</a:t>
            </a:r>
          </a:p>
          <a:p>
            <a:r>
              <a:rPr lang="es-ES" dirty="0" smtClean="0"/>
              <a:t>FONOLOGÍA: Estudio de la organización de esos sonidos (Sistema de lenguas)</a:t>
            </a:r>
          </a:p>
          <a:p>
            <a:r>
              <a:rPr lang="es-ES" dirty="0" smtClean="0"/>
              <a:t>SINTAXIS: Estudio de la combinación de la palabra para formar mayores estructuras</a:t>
            </a:r>
          </a:p>
          <a:p>
            <a:r>
              <a:rPr lang="es-ES" dirty="0" smtClean="0"/>
              <a:t>SEMÁNTICA: Estudio del significado de la estructura lingüística</a:t>
            </a:r>
          </a:p>
          <a:p>
            <a:r>
              <a:rPr lang="es-ES" dirty="0" smtClean="0"/>
              <a:t>SEMIÓTICA: Estudio de la lengua más allá de la escritura</a:t>
            </a:r>
            <a:endParaRPr lang="es-E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332657"/>
            <a:ext cx="7772400" cy="1728191"/>
          </a:xfrm>
        </p:spPr>
        <p:txBody>
          <a:bodyPr/>
          <a:lstStyle/>
          <a:p>
            <a:r>
              <a:rPr lang="es-ES" dirty="0" smtClean="0"/>
              <a:t>FISIOLOGIA DE LA FONACION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2276872"/>
            <a:ext cx="6400800" cy="4176464"/>
          </a:xfrm>
        </p:spPr>
        <p:txBody>
          <a:bodyPr>
            <a:normAutofit fontScale="85000" lnSpcReduction="20000"/>
          </a:bodyPr>
          <a:lstStyle/>
          <a:p>
            <a:r>
              <a:rPr lang="es-ES" sz="3800" b="1" dirty="0" smtClean="0"/>
              <a:t>APARATO FONADOR:</a:t>
            </a:r>
          </a:p>
          <a:p>
            <a:r>
              <a:rPr lang="es-ES" sz="3300" b="1" dirty="0" smtClean="0"/>
              <a:t>Cerebro</a:t>
            </a:r>
          </a:p>
          <a:p>
            <a:r>
              <a:rPr lang="es-ES" sz="3300" b="1" dirty="0" smtClean="0"/>
              <a:t>Cavidad nasal</a:t>
            </a:r>
          </a:p>
          <a:p>
            <a:r>
              <a:rPr lang="es-ES" sz="3300" b="1" dirty="0" smtClean="0"/>
              <a:t>Labios</a:t>
            </a:r>
          </a:p>
          <a:p>
            <a:r>
              <a:rPr lang="es-ES" sz="3300" b="1" dirty="0" smtClean="0"/>
              <a:t>Dientes</a:t>
            </a:r>
          </a:p>
          <a:p>
            <a:r>
              <a:rPr lang="es-ES" sz="3300" b="1" dirty="0" smtClean="0"/>
              <a:t>Epiglotis</a:t>
            </a:r>
          </a:p>
          <a:p>
            <a:r>
              <a:rPr lang="es-ES" sz="3300" b="1" dirty="0" smtClean="0"/>
              <a:t>Glotis</a:t>
            </a:r>
          </a:p>
          <a:p>
            <a:r>
              <a:rPr lang="es-ES" sz="3300" b="1" dirty="0" smtClean="0"/>
              <a:t>Tráquea</a:t>
            </a:r>
          </a:p>
          <a:p>
            <a:r>
              <a:rPr lang="es-ES" sz="3300" b="1" dirty="0" smtClean="0"/>
              <a:t>Esófago</a:t>
            </a:r>
          </a:p>
          <a:p>
            <a:r>
              <a:rPr lang="es-ES" sz="3300" b="1" dirty="0" smtClean="0"/>
              <a:t>Pulmones</a:t>
            </a:r>
          </a:p>
          <a:p>
            <a:r>
              <a:rPr lang="es-ES" sz="3300" b="1" dirty="0" smtClean="0"/>
              <a:t>Diafragma</a:t>
            </a:r>
          </a:p>
          <a:p>
            <a:endParaRPr lang="es-ES" sz="2800" dirty="0" smtClean="0"/>
          </a:p>
          <a:p>
            <a:endParaRPr lang="es-ES" sz="2800" dirty="0" smtClean="0"/>
          </a:p>
          <a:p>
            <a:endParaRPr lang="es-ES" dirty="0"/>
          </a:p>
          <a:p>
            <a:endParaRPr lang="es-ES" dirty="0" smtClean="0"/>
          </a:p>
          <a:p>
            <a:endParaRPr lang="es-ES" dirty="0"/>
          </a:p>
          <a:p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332657"/>
            <a:ext cx="7772400" cy="1800199"/>
          </a:xfrm>
        </p:spPr>
        <p:txBody>
          <a:bodyPr>
            <a:normAutofit fontScale="90000"/>
          </a:bodyPr>
          <a:lstStyle/>
          <a:p>
            <a:r>
              <a:rPr lang="es-ES" dirty="0" smtClean="0"/>
              <a:t>FONEMAS</a:t>
            </a:r>
            <a:br>
              <a:rPr lang="es-ES" dirty="0" smtClean="0"/>
            </a:br>
            <a:r>
              <a:rPr lang="es-ES" dirty="0" smtClean="0"/>
              <a:t>PUNTOS DE ARTICULACION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2420888"/>
            <a:ext cx="6400800" cy="3217912"/>
          </a:xfrm>
        </p:spPr>
        <p:txBody>
          <a:bodyPr>
            <a:noAutofit/>
          </a:bodyPr>
          <a:lstStyle/>
          <a:p>
            <a:r>
              <a:rPr lang="es-ES" sz="3600" dirty="0" smtClean="0"/>
              <a:t>1.-Bilabial</a:t>
            </a:r>
          </a:p>
          <a:p>
            <a:r>
              <a:rPr lang="es-ES" sz="3600" dirty="0" smtClean="0"/>
              <a:t>2.-Labiodental</a:t>
            </a:r>
          </a:p>
          <a:p>
            <a:r>
              <a:rPr lang="es-ES" sz="3600" dirty="0" smtClean="0"/>
              <a:t>3.-Dental</a:t>
            </a:r>
          </a:p>
          <a:p>
            <a:r>
              <a:rPr lang="es-ES" sz="3600" dirty="0" smtClean="0"/>
              <a:t>4.-Alveolar</a:t>
            </a:r>
          </a:p>
          <a:p>
            <a:r>
              <a:rPr lang="es-ES" sz="3600" dirty="0" smtClean="0"/>
              <a:t>5.-Palatal</a:t>
            </a:r>
          </a:p>
          <a:p>
            <a:r>
              <a:rPr lang="es-ES" sz="3600" dirty="0" smtClean="0"/>
              <a:t>6.-Velar</a:t>
            </a:r>
          </a:p>
          <a:p>
            <a:r>
              <a:rPr lang="es-ES" sz="3600" dirty="0" smtClean="0"/>
              <a:t>7.-Uvular</a:t>
            </a:r>
          </a:p>
          <a:p>
            <a:r>
              <a:rPr lang="es-ES" sz="3600" dirty="0" smtClean="0"/>
              <a:t>8.-Glotal</a:t>
            </a:r>
            <a:endParaRPr lang="es-ES" sz="36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44624"/>
            <a:ext cx="7772400" cy="938535"/>
          </a:xfrm>
        </p:spPr>
        <p:txBody>
          <a:bodyPr>
            <a:normAutofit fontScale="90000"/>
          </a:bodyPr>
          <a:lstStyle/>
          <a:p>
            <a:r>
              <a:rPr lang="es-ES" dirty="0" smtClean="0"/>
              <a:t>VICIOS PRESENTES EN LA DICCION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908720"/>
            <a:ext cx="6400800" cy="5616624"/>
          </a:xfrm>
        </p:spPr>
        <p:txBody>
          <a:bodyPr>
            <a:normAutofit fontScale="25000" lnSpcReduction="20000"/>
          </a:bodyPr>
          <a:lstStyle/>
          <a:p>
            <a:r>
              <a:rPr lang="es-ES" sz="12800" b="1" dirty="0" smtClean="0"/>
              <a:t>BARBARISMOS</a:t>
            </a:r>
          </a:p>
          <a:p>
            <a:r>
              <a:rPr lang="es-ES" sz="11200" b="1" dirty="0" smtClean="0"/>
              <a:t>a)</a:t>
            </a:r>
            <a:r>
              <a:rPr lang="es-ES" sz="11200" dirty="0" smtClean="0"/>
              <a:t> Cuando se pronuncian mal:</a:t>
            </a:r>
          </a:p>
          <a:p>
            <a:r>
              <a:rPr lang="es-ES" sz="11200" i="1" dirty="0" smtClean="0"/>
              <a:t>Haiga por Haya</a:t>
            </a:r>
            <a:br>
              <a:rPr lang="es-ES" sz="11200" i="1" dirty="0" smtClean="0"/>
            </a:br>
            <a:r>
              <a:rPr lang="es-ES" sz="11200" i="1" dirty="0" smtClean="0"/>
              <a:t>Higa por haya</a:t>
            </a:r>
            <a:br>
              <a:rPr lang="es-ES" sz="11200" i="1" dirty="0" smtClean="0"/>
            </a:br>
            <a:r>
              <a:rPr lang="es-ES" sz="11200" i="1" dirty="0" err="1" smtClean="0"/>
              <a:t>Ajuera</a:t>
            </a:r>
            <a:r>
              <a:rPr lang="es-ES" sz="11200" i="1" dirty="0" smtClean="0"/>
              <a:t> por Afuera</a:t>
            </a:r>
            <a:br>
              <a:rPr lang="es-ES" sz="11200" i="1" dirty="0" smtClean="0"/>
            </a:br>
            <a:r>
              <a:rPr lang="es-ES" sz="11200" i="1" dirty="0" err="1" smtClean="0"/>
              <a:t>Fuites</a:t>
            </a:r>
            <a:r>
              <a:rPr lang="es-ES" sz="11200" i="1" dirty="0" smtClean="0"/>
              <a:t> por Fuiste</a:t>
            </a:r>
            <a:br>
              <a:rPr lang="es-ES" sz="11200" i="1" dirty="0" smtClean="0"/>
            </a:br>
            <a:r>
              <a:rPr lang="es-ES" sz="11200" i="1" dirty="0" err="1" smtClean="0"/>
              <a:t>Andábanos</a:t>
            </a:r>
            <a:r>
              <a:rPr lang="es-ES" sz="11200" i="1" dirty="0" smtClean="0"/>
              <a:t> por andábamos</a:t>
            </a:r>
            <a:br>
              <a:rPr lang="es-ES" sz="11200" i="1" dirty="0" smtClean="0"/>
            </a:br>
            <a:r>
              <a:rPr lang="es-ES" sz="11200" i="1" dirty="0" smtClean="0"/>
              <a:t>Mallugado por Magullado</a:t>
            </a:r>
            <a:br>
              <a:rPr lang="es-ES" sz="11200" i="1" dirty="0" smtClean="0"/>
            </a:br>
            <a:r>
              <a:rPr lang="es-ES" sz="11200" i="1" dirty="0" err="1" smtClean="0"/>
              <a:t>Güeno</a:t>
            </a:r>
            <a:r>
              <a:rPr lang="es-ES" sz="11200" i="1" dirty="0" smtClean="0"/>
              <a:t> por bueno (a)</a:t>
            </a:r>
            <a:br>
              <a:rPr lang="es-ES" sz="11200" i="1" dirty="0" smtClean="0"/>
            </a:br>
            <a:r>
              <a:rPr lang="es-ES" sz="11200" i="1" dirty="0" err="1" smtClean="0"/>
              <a:t>Catálago</a:t>
            </a:r>
            <a:r>
              <a:rPr lang="es-ES" sz="11200" i="1" dirty="0" smtClean="0"/>
              <a:t> por </a:t>
            </a:r>
            <a:r>
              <a:rPr lang="es-ES" sz="11200" i="1" dirty="0" smtClean="0"/>
              <a:t>catálogo</a:t>
            </a:r>
            <a:r>
              <a:rPr lang="es-ES" sz="11200" i="1" dirty="0" smtClean="0"/>
              <a:t/>
            </a:r>
            <a:br>
              <a:rPr lang="es-ES" sz="11200" i="1" dirty="0" smtClean="0"/>
            </a:br>
            <a:r>
              <a:rPr lang="es-ES" sz="11200" i="1" dirty="0" err="1" smtClean="0"/>
              <a:t>Siñor</a:t>
            </a:r>
            <a:r>
              <a:rPr lang="es-ES" sz="11200" i="1" dirty="0" smtClean="0"/>
              <a:t> por Señor</a:t>
            </a:r>
            <a:br>
              <a:rPr lang="es-ES" sz="11200" i="1" dirty="0" smtClean="0"/>
            </a:br>
            <a:r>
              <a:rPr lang="es-ES" sz="11200" i="1" dirty="0" smtClean="0"/>
              <a:t>Aruñar por Arañar</a:t>
            </a:r>
          </a:p>
          <a:p>
            <a:r>
              <a:rPr lang="es-ES" sz="11200" i="1" dirty="0" err="1" smtClean="0"/>
              <a:t>Estábanos</a:t>
            </a:r>
            <a:r>
              <a:rPr lang="es-ES" sz="11200" i="1" dirty="0" smtClean="0"/>
              <a:t> por estábamos</a:t>
            </a:r>
          </a:p>
          <a:p>
            <a:r>
              <a:rPr lang="es-ES" sz="11200" i="1" dirty="0" err="1" smtClean="0"/>
              <a:t>Suidad</a:t>
            </a:r>
            <a:r>
              <a:rPr lang="es-ES" sz="11200" i="1" dirty="0" smtClean="0"/>
              <a:t> por ciudad</a:t>
            </a:r>
          </a:p>
          <a:p>
            <a:endParaRPr lang="es-ES" sz="11200" dirty="0" smtClean="0"/>
          </a:p>
          <a:p>
            <a:r>
              <a:rPr lang="es-ES" i="1" dirty="0" smtClean="0"/>
              <a:t> </a:t>
            </a:r>
            <a:endParaRPr lang="es-ES" dirty="0" smtClean="0"/>
          </a:p>
          <a:p>
            <a:r>
              <a:rPr lang="es-ES" i="1" dirty="0" smtClean="0"/>
              <a:t> </a:t>
            </a:r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VICIOS EN LA DICCION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ctr">
              <a:buNone/>
            </a:pPr>
            <a:r>
              <a:rPr lang="es-ES" dirty="0" smtClean="0"/>
              <a:t>* </a:t>
            </a:r>
            <a:r>
              <a:rPr lang="es-ES" dirty="0" smtClean="0"/>
              <a:t>Se acentúa prosódica u ortográficamente en forma incorrecta la palabra:</a:t>
            </a:r>
          </a:p>
          <a:p>
            <a:pPr algn="ctr">
              <a:buNone/>
            </a:pPr>
            <a:r>
              <a:rPr lang="es-ES" i="1" dirty="0" err="1" smtClean="0"/>
              <a:t>Váyamos</a:t>
            </a:r>
            <a:r>
              <a:rPr lang="es-ES" i="1" dirty="0" smtClean="0"/>
              <a:t> </a:t>
            </a:r>
            <a:r>
              <a:rPr lang="es-ES" i="1" dirty="0" smtClean="0"/>
              <a:t>por Vayamos</a:t>
            </a:r>
            <a:br>
              <a:rPr lang="es-ES" i="1" dirty="0" smtClean="0"/>
            </a:br>
            <a:r>
              <a:rPr lang="es-ES" i="1" dirty="0" err="1" smtClean="0"/>
              <a:t>Jueguemos</a:t>
            </a:r>
            <a:r>
              <a:rPr lang="es-ES" i="1" dirty="0" smtClean="0"/>
              <a:t> por Juguemos</a:t>
            </a:r>
            <a:br>
              <a:rPr lang="es-ES" i="1" dirty="0" smtClean="0"/>
            </a:br>
            <a:r>
              <a:rPr lang="es-ES" i="1" dirty="0" err="1" smtClean="0"/>
              <a:t>Cómamos</a:t>
            </a:r>
            <a:r>
              <a:rPr lang="es-ES" i="1" dirty="0" smtClean="0"/>
              <a:t> por </a:t>
            </a:r>
            <a:r>
              <a:rPr lang="es-ES" i="1" dirty="0" smtClean="0"/>
              <a:t>Comamos</a:t>
            </a:r>
            <a:endParaRPr lang="es-ES" dirty="0" smtClean="0"/>
          </a:p>
          <a:p>
            <a:pPr algn="ctr">
              <a:buNone/>
            </a:pPr>
            <a:r>
              <a:rPr lang="es-ES" dirty="0" smtClean="0"/>
              <a:t> *Al </a:t>
            </a:r>
            <a:r>
              <a:rPr lang="es-ES" dirty="0" smtClean="0"/>
              <a:t>utilizar innecesariamente vocablos de otros idiomas</a:t>
            </a:r>
            <a:r>
              <a:rPr lang="es-ES" dirty="0" smtClean="0"/>
              <a:t>:</a:t>
            </a:r>
            <a:r>
              <a:rPr lang="es-ES" i="1" dirty="0" smtClean="0"/>
              <a:t/>
            </a:r>
            <a:br>
              <a:rPr lang="es-ES" i="1" dirty="0" smtClean="0"/>
            </a:br>
            <a:r>
              <a:rPr lang="es-ES" i="1" dirty="0" smtClean="0"/>
              <a:t>Show por Espectáculo</a:t>
            </a:r>
            <a:br>
              <a:rPr lang="es-ES" i="1" dirty="0" smtClean="0"/>
            </a:br>
            <a:r>
              <a:rPr lang="es-ES" i="1" dirty="0" err="1" smtClean="0"/>
              <a:t>Bye</a:t>
            </a:r>
            <a:r>
              <a:rPr lang="es-ES" i="1" dirty="0" smtClean="0"/>
              <a:t> por Adiós</a:t>
            </a:r>
            <a:br>
              <a:rPr lang="es-ES" i="1" dirty="0" smtClean="0"/>
            </a:br>
            <a:r>
              <a:rPr lang="es-ES" i="1" dirty="0" smtClean="0"/>
              <a:t>Short por Pantalones Cortos</a:t>
            </a:r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404665"/>
            <a:ext cx="7774632" cy="1296143"/>
          </a:xfrm>
        </p:spPr>
        <p:txBody>
          <a:bodyPr/>
          <a:lstStyle/>
          <a:p>
            <a:r>
              <a:rPr lang="es-ES" dirty="0" smtClean="0"/>
              <a:t>VICIOS EN LA DICCION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1628800"/>
            <a:ext cx="6400800" cy="4824536"/>
          </a:xfrm>
        </p:spPr>
        <p:txBody>
          <a:bodyPr>
            <a:normAutofit fontScale="92500" lnSpcReduction="20000"/>
          </a:bodyPr>
          <a:lstStyle/>
          <a:p>
            <a:r>
              <a:rPr lang="es-ES" sz="3000" dirty="0" smtClean="0"/>
              <a:t>Cuando se emplea una palabra cuyo significado no va de acuerdo con el resto del contexto –incoherente-; por ejemplo:</a:t>
            </a:r>
          </a:p>
          <a:p>
            <a:r>
              <a:rPr lang="es-ES" sz="3000" dirty="0" smtClean="0"/>
              <a:t> </a:t>
            </a:r>
          </a:p>
          <a:p>
            <a:pPr algn="just"/>
            <a:r>
              <a:rPr lang="es-ES" sz="3000" dirty="0" smtClean="0"/>
              <a:t>“Me pasó desapercibido”, en lugar de “Me pasó inadvertido”</a:t>
            </a:r>
          </a:p>
          <a:p>
            <a:pPr algn="just"/>
            <a:endParaRPr lang="es-ES" sz="3000" dirty="0" smtClean="0"/>
          </a:p>
          <a:p>
            <a:r>
              <a:rPr lang="es-ES" sz="3000" dirty="0" smtClean="0"/>
              <a:t> Al utilizar arcaísmos mezclados con el lenguaje moderno:</a:t>
            </a:r>
          </a:p>
          <a:p>
            <a:endParaRPr lang="es-ES" sz="3000" dirty="0" smtClean="0"/>
          </a:p>
          <a:p>
            <a:r>
              <a:rPr lang="es-ES" sz="3000" i="1" dirty="0" err="1" smtClean="0"/>
              <a:t>Guachicón</a:t>
            </a:r>
            <a:r>
              <a:rPr lang="es-ES" sz="3000" i="1" dirty="0" smtClean="0"/>
              <a:t> por deportivo</a:t>
            </a:r>
          </a:p>
          <a:p>
            <a:r>
              <a:rPr lang="es-ES" sz="3000" i="1" dirty="0" smtClean="0"/>
              <a:t>Silleta por silla</a:t>
            </a:r>
            <a:endParaRPr lang="es-ES" sz="3000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332657"/>
            <a:ext cx="7772400" cy="1440159"/>
          </a:xfrm>
        </p:spPr>
        <p:txBody>
          <a:bodyPr/>
          <a:lstStyle/>
          <a:p>
            <a:r>
              <a:rPr lang="es-ES" dirty="0" smtClean="0"/>
              <a:t>VICIOS EN LA DICCIÓN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1700808"/>
            <a:ext cx="6400800" cy="4536504"/>
          </a:xfrm>
        </p:spPr>
        <p:txBody>
          <a:bodyPr>
            <a:normAutofit/>
          </a:bodyPr>
          <a:lstStyle/>
          <a:p>
            <a:r>
              <a:rPr lang="es-ES" b="1" dirty="0" smtClean="0"/>
              <a:t>Pleonasmo</a:t>
            </a:r>
            <a:endParaRPr lang="es-ES" dirty="0" smtClean="0"/>
          </a:p>
          <a:p>
            <a:r>
              <a:rPr lang="es-ES" dirty="0" smtClean="0"/>
              <a:t>Es el uso innecesario de palabras en la expresión. Provoca redundancia al hablar. </a:t>
            </a:r>
          </a:p>
          <a:p>
            <a:pPr algn="just"/>
            <a:r>
              <a:rPr lang="es-ES" dirty="0" smtClean="0"/>
              <a:t>Ejemplos</a:t>
            </a:r>
            <a:r>
              <a:rPr lang="es-ES" dirty="0" smtClean="0"/>
              <a:t>:</a:t>
            </a:r>
          </a:p>
          <a:p>
            <a:pPr algn="just"/>
            <a:endParaRPr lang="es-ES" dirty="0" smtClean="0"/>
          </a:p>
          <a:p>
            <a:pPr algn="ctr"/>
            <a:r>
              <a:rPr lang="es-ES" i="1" dirty="0" smtClean="0"/>
              <a:t>Salió a fuera</a:t>
            </a:r>
            <a:br>
              <a:rPr lang="es-ES" i="1" dirty="0" smtClean="0"/>
            </a:br>
            <a:r>
              <a:rPr lang="es-ES" i="1" dirty="0" smtClean="0"/>
              <a:t>Súbelo arriba</a:t>
            </a:r>
            <a:br>
              <a:rPr lang="es-ES" i="1" dirty="0" smtClean="0"/>
            </a:br>
            <a:r>
              <a:rPr lang="es-ES" i="1" dirty="0" smtClean="0"/>
              <a:t>Me duele mi cabeza</a:t>
            </a:r>
            <a:br>
              <a:rPr lang="es-ES" i="1" dirty="0" smtClean="0"/>
            </a:br>
            <a:r>
              <a:rPr lang="es-ES" i="1" dirty="0" smtClean="0"/>
              <a:t>Más mejor</a:t>
            </a:r>
            <a:br>
              <a:rPr lang="es-ES" i="1" dirty="0" smtClean="0"/>
            </a:br>
            <a:r>
              <a:rPr lang="es-ES" i="1" dirty="0" smtClean="0"/>
              <a:t>Más peor</a:t>
            </a:r>
            <a:br>
              <a:rPr lang="es-ES" i="1" dirty="0" smtClean="0"/>
            </a:br>
            <a:r>
              <a:rPr lang="es-ES" i="1" dirty="0" smtClean="0"/>
              <a:t>Muy </a:t>
            </a:r>
            <a:r>
              <a:rPr lang="es-ES" i="1" dirty="0" smtClean="0"/>
              <a:t>altísimo</a:t>
            </a:r>
            <a:r>
              <a:rPr lang="es-ES" i="1" dirty="0" smtClean="0"/>
              <a:t/>
            </a:r>
            <a:br>
              <a:rPr lang="es-ES" i="1" dirty="0" smtClean="0"/>
            </a:br>
            <a:r>
              <a:rPr lang="es-ES" i="1" dirty="0" smtClean="0"/>
              <a:t>Hemorragia de Sangre</a:t>
            </a:r>
            <a:br>
              <a:rPr lang="es-ES" i="1" dirty="0" smtClean="0"/>
            </a:br>
            <a:r>
              <a:rPr lang="es-ES" i="1" dirty="0" smtClean="0"/>
              <a:t>Cadáveres Muertos</a:t>
            </a:r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VICIOS EN LA DICCION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s-ES" b="1" dirty="0" smtClean="0"/>
              <a:t>Cacofonía</a:t>
            </a:r>
            <a:endParaRPr lang="es-ES" dirty="0" smtClean="0"/>
          </a:p>
          <a:p>
            <a:pPr>
              <a:buNone/>
            </a:pPr>
            <a:r>
              <a:rPr lang="es-ES" dirty="0" smtClean="0"/>
              <a:t> Consiste en la repetición de sonidos o sílabas en una expresión. Los trabalenguas son un claro ejemplo.</a:t>
            </a:r>
          </a:p>
          <a:p>
            <a:pPr>
              <a:buNone/>
            </a:pPr>
            <a:r>
              <a:rPr lang="es-ES" dirty="0" smtClean="0"/>
              <a:t>Ejemplos</a:t>
            </a:r>
            <a:r>
              <a:rPr lang="es-ES" dirty="0" smtClean="0"/>
              <a:t>:</a:t>
            </a:r>
          </a:p>
          <a:p>
            <a:pPr>
              <a:buNone/>
            </a:pPr>
            <a:endParaRPr lang="es-ES" dirty="0" smtClean="0"/>
          </a:p>
          <a:p>
            <a:pPr algn="ctr">
              <a:buNone/>
            </a:pPr>
            <a:r>
              <a:rPr lang="es-ES" i="1" dirty="0" smtClean="0"/>
              <a:t>Tomás tiene tos y tomó </a:t>
            </a:r>
            <a:r>
              <a:rPr lang="es-ES" i="1" dirty="0" smtClean="0"/>
              <a:t>tabletas</a:t>
            </a:r>
            <a:r>
              <a:rPr lang="es-ES" i="1" dirty="0" smtClean="0"/>
              <a:t/>
            </a:r>
            <a:br>
              <a:rPr lang="es-ES" i="1" dirty="0" smtClean="0"/>
            </a:br>
            <a:r>
              <a:rPr lang="es-ES" i="1" dirty="0" smtClean="0"/>
              <a:t> </a:t>
            </a:r>
            <a:r>
              <a:rPr lang="es-ES" i="1" dirty="0" smtClean="0"/>
              <a:t/>
            </a:r>
            <a:br>
              <a:rPr lang="es-ES" i="1" dirty="0" smtClean="0"/>
            </a:br>
            <a:r>
              <a:rPr lang="es-ES" i="1" dirty="0" smtClean="0"/>
              <a:t> </a:t>
            </a:r>
            <a:endParaRPr lang="es-ES" dirty="0" smtClean="0"/>
          </a:p>
          <a:p>
            <a:endParaRPr lang="es-E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o">
  <a:themeElements>
    <a:clrScheme name="Aspecto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o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Aspecto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2964</TotalTime>
  <Words>392</Words>
  <Application>Microsoft Office PowerPoint</Application>
  <PresentationFormat>Presentación en pantalla (4:3)</PresentationFormat>
  <Paragraphs>95</Paragraphs>
  <Slides>13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13</vt:i4>
      </vt:variant>
    </vt:vector>
  </HeadingPairs>
  <TitlesOfParts>
    <vt:vector size="14" baseType="lpstr">
      <vt:lpstr>Aspecto</vt:lpstr>
      <vt:lpstr>SEMINARIO DE DICCIÓN ENFOQUE SOCIOLÓGICO, FONÉTICO Y FONOLÓGICO</vt:lpstr>
      <vt:lpstr>ENFOQUE LINGÜÍSTICO DE LA DICCIÓN. NOCIONES BASICAS</vt:lpstr>
      <vt:lpstr>FISIOLOGIA DE LA FONACION</vt:lpstr>
      <vt:lpstr>FONEMAS PUNTOS DE ARTICULACION</vt:lpstr>
      <vt:lpstr>VICIOS PRESENTES EN LA DICCION</vt:lpstr>
      <vt:lpstr>VICIOS EN LA DICCION</vt:lpstr>
      <vt:lpstr>VICIOS EN LA DICCION</vt:lpstr>
      <vt:lpstr>VICIOS EN LA DICCIÓN</vt:lpstr>
      <vt:lpstr>VICIOS EN LA DICCION</vt:lpstr>
      <vt:lpstr>VICIOS EN LA DICCION</vt:lpstr>
      <vt:lpstr>VICIOS…..</vt:lpstr>
      <vt:lpstr>MAS VICIOS…..</vt:lpstr>
      <vt:lpstr>SIGUEN LOS VICIOS</vt:lpstr>
    </vt:vector>
  </TitlesOfParts>
  <Company>eXPerienciaUE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SEMINARIO DE DICCIÓN ENFOQUE FONÉTICO Y FONOLÓGICO</dc:title>
  <dc:creator>eXPertOS</dc:creator>
  <cp:lastModifiedBy>eXPertOS</cp:lastModifiedBy>
  <cp:revision>60</cp:revision>
  <dcterms:created xsi:type="dcterms:W3CDTF">2011-06-22T19:06:27Z</dcterms:created>
  <dcterms:modified xsi:type="dcterms:W3CDTF">2011-06-27T14:47:09Z</dcterms:modified>
</cp:coreProperties>
</file>

<file path=docProps/thumbnail.jpeg>
</file>